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8"/>
    <a:srgbClr val="005EA9"/>
    <a:srgbClr val="D4DDEF"/>
    <a:srgbClr val="58585A"/>
    <a:srgbClr val="858D99"/>
    <a:srgbClr val="576986"/>
    <a:srgbClr val="8CA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8" autoAdjust="0"/>
    <p:restoredTop sz="94660"/>
  </p:normalViewPr>
  <p:slideViewPr>
    <p:cSldViewPr>
      <p:cViewPr varScale="1">
        <p:scale>
          <a:sx n="59" d="100"/>
          <a:sy n="59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10" d="100"/>
          <a:sy n="210" d="100"/>
        </p:scale>
        <p:origin x="3108" y="-24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B0603-7493-48F4-BE3F-44CC964966C0}" type="datetimeFigureOut">
              <a:rPr lang="de-DE" smtClean="0"/>
              <a:pPr/>
              <a:t>13.09.2025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FDF2C-0A53-41AA-A6F7-AE43890E7D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0728" y="899592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DF7880-911A-4B45-A133-ADAC51E4AD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948264" y="6453336"/>
            <a:ext cx="21336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056B36-247E-442F-81D4-34EFB0B5E5F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5554663" cy="7064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948264" y="6453336"/>
            <a:ext cx="21336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056B36-247E-442F-81D4-34EFB0B5E5F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264" y="6453336"/>
            <a:ext cx="21336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5FD85-BFDD-407D-92FF-F9C28929CD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2204864"/>
            <a:ext cx="7992888" cy="4032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5EA9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5554663" cy="7064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663" cy="7064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804248" y="6597352"/>
            <a:ext cx="2133600" cy="287337"/>
          </a:xfrm>
        </p:spPr>
        <p:txBody>
          <a:bodyPr/>
          <a:lstStyle/>
          <a:p>
            <a:pPr>
              <a:defRPr/>
            </a:pPr>
            <a:fld id="{AD056B36-247E-442F-81D4-34EFB0B5E5F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1772816"/>
            <a:ext cx="7272585" cy="39604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Font typeface="Wingdings" pitchFamily="2" charset="2"/>
              <a:buChar char="Ø"/>
              <a:defRPr sz="1600"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264" y="6453336"/>
            <a:ext cx="21336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072E-8582-4456-A0D0-A4B40F4E98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663" cy="7064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264" y="6453336"/>
            <a:ext cx="21336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D92E-62AB-407A-BE4A-3F7C90C986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264" y="6453336"/>
            <a:ext cx="21336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889C3-3636-4272-9B26-F16546B5D6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264" y="6453336"/>
            <a:ext cx="21336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12DB9-8C5D-482B-B4C0-DFB5772305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264" y="6453336"/>
            <a:ext cx="21336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0972-329C-48C8-8E46-515A6016E9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663" cy="7064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1342079"/>
            <a:ext cx="9144000" cy="5516562"/>
          </a:xfrm>
          <a:prstGeom prst="rect">
            <a:avLst/>
          </a:prstGeom>
          <a:solidFill>
            <a:srgbClr val="D4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23528" y="6525344"/>
            <a:ext cx="43195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100" dirty="0">
                <a:latin typeface="Century Gothic" pitchFamily="34" charset="0"/>
              </a:rPr>
              <a:t>LURIJA INSTITUT </a:t>
            </a:r>
            <a:r>
              <a:rPr lang="de-DE" sz="1100" dirty="0" smtClean="0">
                <a:latin typeface="Century Gothic" pitchFamily="34" charset="0"/>
              </a:rPr>
              <a:t>|Autor(en)| Datum</a:t>
            </a:r>
            <a:endParaRPr lang="de-DE" sz="1100" dirty="0">
              <a:latin typeface="Century Gothic" pitchFamily="34" charset="0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6256" y="6598047"/>
            <a:ext cx="2133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pPr>
              <a:defRPr/>
            </a:pPr>
            <a:fld id="{AD056B36-247E-442F-81D4-34EFB0B5E5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5" name="Picture 7" descr="logo_lurija_institut_web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260350"/>
            <a:ext cx="22034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O:\Allensbach\Geschäftsleitung\GL Marketing Vertrieb\Stadtmueller\PR_02_18\grafik\klinik_portrait\Master Vorlage\logo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5410" y="229704"/>
            <a:ext cx="1442790" cy="853976"/>
          </a:xfrm>
          <a:prstGeom prst="rect">
            <a:avLst/>
          </a:prstGeom>
          <a:noFill/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98999" y="196496"/>
            <a:ext cx="2088232" cy="1016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5EA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1" y="245319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 sz="3200" b="1" dirty="0" smtClean="0"/>
              <a:t>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970484" y="4553693"/>
            <a:ext cx="7270576" cy="45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Joachim Liepert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Kliniken Schmieder Allensbach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0070C0"/>
                </a:solidFill>
              </a:rPr>
              <a:t>Wirksamkeit des </a:t>
            </a:r>
            <a:r>
              <a:rPr lang="de-DE" dirty="0" err="1">
                <a:solidFill>
                  <a:srgbClr val="0070C0"/>
                </a:solidFill>
              </a:rPr>
              <a:t>Exopulse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Mollii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Suit</a:t>
            </a:r>
            <a:r>
              <a:rPr lang="de-DE" dirty="0">
                <a:solidFill>
                  <a:srgbClr val="0070C0"/>
                </a:solidFill>
              </a:rPr>
              <a:t> auf </a:t>
            </a:r>
            <a:r>
              <a:rPr lang="de-DE" dirty="0" err="1">
                <a:solidFill>
                  <a:srgbClr val="0070C0"/>
                </a:solidFill>
              </a:rPr>
              <a:t>Spastizität</a:t>
            </a:r>
            <a:r>
              <a:rPr lang="de-DE" dirty="0">
                <a:solidFill>
                  <a:srgbClr val="0070C0"/>
                </a:solidFill>
              </a:rPr>
              <a:t> und Mobilität bei </a:t>
            </a:r>
            <a:r>
              <a:rPr lang="de-DE" dirty="0" err="1">
                <a:solidFill>
                  <a:srgbClr val="0070C0"/>
                </a:solidFill>
              </a:rPr>
              <a:t>Patient:innen</a:t>
            </a:r>
            <a:r>
              <a:rPr lang="de-DE" dirty="0">
                <a:solidFill>
                  <a:srgbClr val="0070C0"/>
                </a:solidFill>
              </a:rPr>
              <a:t> mit Hereditärer Spinalparalyse</a:t>
            </a:r>
            <a:br>
              <a:rPr lang="de-DE" dirty="0">
                <a:solidFill>
                  <a:srgbClr val="0070C0"/>
                </a:solidFill>
              </a:rPr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8701" y="1786459"/>
            <a:ext cx="4573140" cy="706437"/>
          </a:xfrm>
        </p:spPr>
        <p:txBody>
          <a:bodyPr/>
          <a:lstStyle/>
          <a:p>
            <a:pPr algn="ctr"/>
            <a:r>
              <a:rPr lang="de-DE" sz="3300" dirty="0" smtClean="0">
                <a:solidFill>
                  <a:srgbClr val="002060"/>
                </a:solidFill>
              </a:rPr>
              <a:t>Der </a:t>
            </a:r>
            <a:r>
              <a:rPr lang="de-DE" sz="3300" dirty="0" err="1" smtClean="0">
                <a:solidFill>
                  <a:srgbClr val="002060"/>
                </a:solidFill>
              </a:rPr>
              <a:t>Exopulse</a:t>
            </a:r>
            <a:r>
              <a:rPr lang="de-DE" sz="3300" dirty="0" smtClean="0">
                <a:solidFill>
                  <a:srgbClr val="002060"/>
                </a:solidFill>
              </a:rPr>
              <a:t> </a:t>
            </a:r>
            <a:r>
              <a:rPr lang="de-DE" sz="3300" dirty="0" err="1" smtClean="0">
                <a:solidFill>
                  <a:srgbClr val="002060"/>
                </a:solidFill>
              </a:rPr>
              <a:t>Mollii</a:t>
            </a:r>
            <a:r>
              <a:rPr lang="de-DE" sz="3300" dirty="0" smtClean="0">
                <a:solidFill>
                  <a:srgbClr val="002060"/>
                </a:solidFill>
              </a:rPr>
              <a:t> </a:t>
            </a:r>
            <a:r>
              <a:rPr lang="de-DE" sz="3300" dirty="0" err="1" smtClean="0">
                <a:solidFill>
                  <a:srgbClr val="002060"/>
                </a:solidFill>
              </a:rPr>
              <a:t>Suit</a:t>
            </a:r>
            <a:endParaRPr lang="de-DE" sz="3300" dirty="0">
              <a:solidFill>
                <a:srgbClr val="002060"/>
              </a:solidFill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56B36-247E-442F-81D4-34EFB0B5E5FF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25" y="1556792"/>
            <a:ext cx="3771677" cy="469850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781841" y="6307142"/>
            <a:ext cx="43000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dirty="0"/>
              <a:t>Quelle: https://www.presseportal.de/pm/32079/5867922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8701" y="2830779"/>
            <a:ext cx="46085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70C0"/>
                </a:solidFill>
              </a:rPr>
              <a:t>niederfrequente </a:t>
            </a:r>
            <a:r>
              <a:rPr lang="de-DE" sz="2000" dirty="0">
                <a:solidFill>
                  <a:srgbClr val="0070C0"/>
                </a:solidFill>
              </a:rPr>
              <a:t>Elektrostimulation, die gezielt die Gegenspieler (Antagonisten) der spastischen Muskeln </a:t>
            </a:r>
            <a:r>
              <a:rPr lang="de-DE" sz="2000" dirty="0" smtClean="0">
                <a:solidFill>
                  <a:srgbClr val="0070C0"/>
                </a:solidFill>
              </a:rPr>
              <a:t>stimuliert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70C0"/>
                </a:solidFill>
              </a:rPr>
              <a:t>Insgesamt 58 in den Anzug integrierte Elektroden für bis zu 40 Muskeln</a:t>
            </a:r>
            <a:endParaRPr lang="de-DE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56B36-247E-442F-81D4-34EFB0B5E5FF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3861048"/>
            <a:ext cx="8614320" cy="4032448"/>
          </a:xfrm>
        </p:spPr>
        <p:txBody>
          <a:bodyPr/>
          <a:lstStyle/>
          <a:p>
            <a:pPr marL="0" indent="0">
              <a:buNone/>
            </a:pPr>
            <a:r>
              <a:rPr lang="de-DE" sz="2100" dirty="0" smtClean="0">
                <a:solidFill>
                  <a:srgbClr val="005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Durchführung:</a:t>
            </a:r>
          </a:p>
          <a:p>
            <a:pPr>
              <a:buAutoNum type="arabicPeriod"/>
            </a:pPr>
            <a:r>
              <a:rPr lang="de-DE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An zwei aufeinanderfolgenden Tagen wird für je 60 Minuten eine Stimulationsbehandlung durchgeführt. Am einen Tag „echte“ Stimulation, am anderen Tag Placebo-Stimulation </a:t>
            </a:r>
            <a:endParaRPr lang="de-DE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de-DE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Vor und 3 Stunden nach der jeweiligen Stimulationsbehandlung werden verschiedene Tests durchgeführt: 10 m </a:t>
            </a:r>
            <a:r>
              <a:rPr lang="de-DE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Gehtest</a:t>
            </a:r>
            <a:r>
              <a:rPr lang="de-DE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, 6 min </a:t>
            </a:r>
            <a:r>
              <a:rPr lang="de-DE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Gehtest</a:t>
            </a:r>
            <a:r>
              <a:rPr lang="de-DE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Timed</a:t>
            </a:r>
            <a:r>
              <a:rPr lang="de-DE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up</a:t>
            </a:r>
            <a:r>
              <a:rPr lang="de-DE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and</a:t>
            </a:r>
            <a:r>
              <a:rPr lang="de-DE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Go, Berg Balance Skala, REPAS, Videoaufzeichnung des Ganges für eine spätere kinematische Analyse, Visuelle Analogskala für Schmerzen</a:t>
            </a:r>
            <a:endParaRPr lang="de-DE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136904" cy="706437"/>
          </a:xfrm>
        </p:spPr>
        <p:txBody>
          <a:bodyPr/>
          <a:lstStyle/>
          <a:p>
            <a:pPr algn="ctr"/>
            <a:r>
              <a:rPr lang="de-DE" sz="3200" dirty="0" smtClean="0">
                <a:solidFill>
                  <a:srgbClr val="002060"/>
                </a:solidFill>
              </a:rPr>
              <a:t>Unsere Studie mit dem </a:t>
            </a:r>
            <a:r>
              <a:rPr lang="de-DE" sz="3200" dirty="0" err="1" smtClean="0">
                <a:solidFill>
                  <a:srgbClr val="002060"/>
                </a:solidFill>
              </a:rPr>
              <a:t>Exopulse</a:t>
            </a:r>
            <a:r>
              <a:rPr lang="de-DE" sz="3200" dirty="0" smtClean="0">
                <a:solidFill>
                  <a:srgbClr val="002060"/>
                </a:solidFill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</a:rPr>
              <a:t>Mollii</a:t>
            </a:r>
            <a:r>
              <a:rPr lang="de-DE" sz="3200" dirty="0" smtClean="0">
                <a:solidFill>
                  <a:srgbClr val="002060"/>
                </a:solidFill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</a:rPr>
              <a:t>Suit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7545" y="1988840"/>
            <a:ext cx="813690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 smtClean="0">
                <a:solidFill>
                  <a:srgbClr val="0070C0"/>
                </a:solidFill>
              </a:rPr>
              <a:t>Fragestellungen: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Kann die einmalige Anwendung des </a:t>
            </a:r>
            <a:r>
              <a:rPr lang="de-DE" sz="2000" dirty="0" err="1">
                <a:solidFill>
                  <a:srgbClr val="002060"/>
                </a:solidFill>
                <a:latin typeface="+mn-lt"/>
              </a:rPr>
              <a:t>Mollii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002060"/>
                </a:solidFill>
                <a:latin typeface="+mn-lt"/>
              </a:rPr>
              <a:t>Suit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 eine (zumindest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vorübergehende) 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Verbesserung von Spastik-Parametern und Mobilitätsparametern bewirken?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Lassen sich Prädiktoren für die Wirksamkeit identifizieren?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56B36-247E-442F-81D4-34EFB0B5E5FF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1772816"/>
            <a:ext cx="8614320" cy="4032448"/>
          </a:xfrm>
        </p:spPr>
        <p:txBody>
          <a:bodyPr/>
          <a:lstStyle/>
          <a:p>
            <a:r>
              <a:rPr lang="de-DE" sz="2200" dirty="0" smtClean="0">
                <a:solidFill>
                  <a:srgbClr val="002060"/>
                </a:solidFill>
              </a:rPr>
              <a:t>Tag 0: Anreise, Erhebung der medizinischen Vorgeschichte, Durchführung einer </a:t>
            </a:r>
            <a:r>
              <a:rPr lang="de-DE" sz="2200" dirty="0">
                <a:solidFill>
                  <a:srgbClr val="002060"/>
                </a:solidFill>
              </a:rPr>
              <a:t>Kraftmessung und der </a:t>
            </a:r>
            <a:r>
              <a:rPr lang="de-DE" sz="2200" dirty="0" err="1">
                <a:solidFill>
                  <a:srgbClr val="002060"/>
                </a:solidFill>
              </a:rPr>
              <a:t>Spastic</a:t>
            </a:r>
            <a:r>
              <a:rPr lang="de-DE" sz="2200" dirty="0">
                <a:solidFill>
                  <a:srgbClr val="002060"/>
                </a:solidFill>
              </a:rPr>
              <a:t> </a:t>
            </a:r>
            <a:r>
              <a:rPr lang="de-DE" sz="2200" dirty="0" err="1">
                <a:solidFill>
                  <a:srgbClr val="002060"/>
                </a:solidFill>
              </a:rPr>
              <a:t>paraplegia</a:t>
            </a:r>
            <a:r>
              <a:rPr lang="de-DE" sz="2200" dirty="0">
                <a:solidFill>
                  <a:srgbClr val="002060"/>
                </a:solidFill>
              </a:rPr>
              <a:t> Rating </a:t>
            </a:r>
            <a:r>
              <a:rPr lang="de-DE" sz="2200" dirty="0" err="1">
                <a:solidFill>
                  <a:srgbClr val="002060"/>
                </a:solidFill>
              </a:rPr>
              <a:t>Scale</a:t>
            </a:r>
            <a:r>
              <a:rPr lang="de-DE" sz="2200" dirty="0">
                <a:solidFill>
                  <a:srgbClr val="002060"/>
                </a:solidFill>
              </a:rPr>
              <a:t> (SPRS</a:t>
            </a:r>
            <a:r>
              <a:rPr lang="de-DE" sz="2200" dirty="0" smtClean="0">
                <a:solidFill>
                  <a:srgbClr val="002060"/>
                </a:solidFill>
              </a:rPr>
              <a:t>)</a:t>
            </a:r>
            <a:endParaRPr lang="de-DE" sz="2200" dirty="0">
              <a:solidFill>
                <a:srgbClr val="002060"/>
              </a:solidFill>
            </a:endParaRPr>
          </a:p>
          <a:p>
            <a:r>
              <a:rPr lang="de-DE" sz="2200" dirty="0" smtClean="0">
                <a:solidFill>
                  <a:srgbClr val="002060"/>
                </a:solidFill>
              </a:rPr>
              <a:t>Tag 1:   Assessments</a:t>
            </a: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</a:rPr>
              <a:t> </a:t>
            </a:r>
            <a:r>
              <a:rPr lang="de-DE" sz="2200" dirty="0" smtClean="0">
                <a:solidFill>
                  <a:srgbClr val="002060"/>
                </a:solidFill>
              </a:rPr>
              <a:t>                   1 Stunde Stimulation mit dem </a:t>
            </a:r>
            <a:r>
              <a:rPr lang="de-DE" sz="2200" dirty="0" err="1" smtClean="0">
                <a:solidFill>
                  <a:srgbClr val="002060"/>
                </a:solidFill>
              </a:rPr>
              <a:t>Exopulse</a:t>
            </a:r>
            <a:r>
              <a:rPr lang="de-DE" sz="2200" dirty="0" smtClean="0">
                <a:solidFill>
                  <a:srgbClr val="002060"/>
                </a:solidFill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</a:rPr>
              <a:t>Mollii</a:t>
            </a:r>
            <a:r>
              <a:rPr lang="de-DE" sz="2200" dirty="0" smtClean="0">
                <a:solidFill>
                  <a:srgbClr val="002060"/>
                </a:solidFill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</a:rPr>
              <a:t>Suit</a:t>
            </a:r>
            <a:endParaRPr lang="de-DE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</a:rPr>
              <a:t> </a:t>
            </a:r>
            <a:r>
              <a:rPr lang="de-DE" sz="2200" dirty="0" smtClean="0">
                <a:solidFill>
                  <a:srgbClr val="002060"/>
                </a:solidFill>
              </a:rPr>
              <a:t>                   dann Messung Leitungsbahnen: </a:t>
            </a:r>
            <a:r>
              <a:rPr lang="de-DE" sz="2200" dirty="0" err="1" smtClean="0">
                <a:solidFill>
                  <a:srgbClr val="002060"/>
                </a:solidFill>
              </a:rPr>
              <a:t>Tib</a:t>
            </a:r>
            <a:r>
              <a:rPr lang="de-DE" sz="2200" dirty="0" smtClean="0">
                <a:solidFill>
                  <a:srgbClr val="002060"/>
                </a:solidFill>
              </a:rPr>
              <a:t>.-SSEPs und MEPs</a:t>
            </a: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</a:rPr>
              <a:t> </a:t>
            </a:r>
            <a:r>
              <a:rPr lang="de-DE" sz="2200" dirty="0" smtClean="0">
                <a:solidFill>
                  <a:srgbClr val="002060"/>
                </a:solidFill>
              </a:rPr>
              <a:t>                   3 Std. nach Ende der Stimulation erneut Assessments</a:t>
            </a:r>
            <a:endParaRPr lang="de-DE" sz="2200" dirty="0">
              <a:solidFill>
                <a:srgbClr val="002060"/>
              </a:solidFill>
            </a:endParaRPr>
          </a:p>
          <a:p>
            <a:r>
              <a:rPr lang="de-DE" sz="2200" dirty="0" smtClean="0">
                <a:solidFill>
                  <a:srgbClr val="002060"/>
                </a:solidFill>
              </a:rPr>
              <a:t>Tag 2:   Assessments</a:t>
            </a: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</a:rPr>
              <a:t> </a:t>
            </a:r>
            <a:r>
              <a:rPr lang="de-DE" sz="2200" dirty="0" smtClean="0">
                <a:solidFill>
                  <a:srgbClr val="002060"/>
                </a:solidFill>
              </a:rPr>
              <a:t>                   1 </a:t>
            </a:r>
            <a:r>
              <a:rPr lang="de-DE" sz="2200" dirty="0">
                <a:solidFill>
                  <a:srgbClr val="002060"/>
                </a:solidFill>
              </a:rPr>
              <a:t>Stunde Stimulation mit dem </a:t>
            </a:r>
            <a:r>
              <a:rPr lang="de-DE" sz="2200" dirty="0" err="1">
                <a:solidFill>
                  <a:srgbClr val="002060"/>
                </a:solidFill>
              </a:rPr>
              <a:t>Exopulse</a:t>
            </a:r>
            <a:r>
              <a:rPr lang="de-DE" sz="2200" dirty="0">
                <a:solidFill>
                  <a:srgbClr val="002060"/>
                </a:solidFill>
              </a:rPr>
              <a:t> </a:t>
            </a:r>
            <a:r>
              <a:rPr lang="de-DE" sz="2200" dirty="0" err="1">
                <a:solidFill>
                  <a:srgbClr val="002060"/>
                </a:solidFill>
              </a:rPr>
              <a:t>Mollii</a:t>
            </a:r>
            <a:r>
              <a:rPr lang="de-DE" sz="2200" dirty="0">
                <a:solidFill>
                  <a:srgbClr val="002060"/>
                </a:solidFill>
              </a:rPr>
              <a:t> </a:t>
            </a:r>
            <a:r>
              <a:rPr lang="de-DE" sz="2200" dirty="0" err="1">
                <a:solidFill>
                  <a:srgbClr val="002060"/>
                </a:solidFill>
              </a:rPr>
              <a:t>Suit</a:t>
            </a:r>
            <a:endParaRPr lang="de-DE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200" dirty="0" smtClean="0">
                <a:solidFill>
                  <a:srgbClr val="002060"/>
                </a:solidFill>
              </a:rPr>
              <a:t>                    3 </a:t>
            </a:r>
            <a:r>
              <a:rPr lang="de-DE" sz="2200" dirty="0">
                <a:solidFill>
                  <a:srgbClr val="002060"/>
                </a:solidFill>
              </a:rPr>
              <a:t>Std. nach Ende der Stimulation erneut </a:t>
            </a:r>
            <a:r>
              <a:rPr lang="de-DE" sz="2200" dirty="0" smtClean="0">
                <a:solidFill>
                  <a:srgbClr val="002060"/>
                </a:solidFill>
              </a:rPr>
              <a:t>Assessments</a:t>
            </a:r>
          </a:p>
          <a:p>
            <a:r>
              <a:rPr lang="de-DE" sz="2200" dirty="0" smtClean="0">
                <a:solidFill>
                  <a:srgbClr val="002060"/>
                </a:solidFill>
              </a:rPr>
              <a:t>Tag 3:   Assessments</a:t>
            </a:r>
          </a:p>
          <a:p>
            <a:pPr marL="0" indent="0">
              <a:buNone/>
            </a:pPr>
            <a:r>
              <a:rPr lang="de-DE" sz="2200" dirty="0" smtClean="0">
                <a:solidFill>
                  <a:srgbClr val="002060"/>
                </a:solidFill>
              </a:rPr>
              <a:t>                    Abreise</a:t>
            </a:r>
            <a:endParaRPr lang="de-DE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282403"/>
            <a:ext cx="7992888" cy="706437"/>
          </a:xfrm>
        </p:spPr>
        <p:txBody>
          <a:bodyPr/>
          <a:lstStyle/>
          <a:p>
            <a:pPr algn="ctr"/>
            <a:r>
              <a:rPr lang="de-DE" sz="3200" dirty="0" smtClean="0"/>
              <a:t>Detaillierter Ablauf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27043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56B36-247E-442F-81D4-34EFB0B5E5FF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08912" cy="706437"/>
          </a:xfrm>
        </p:spPr>
        <p:txBody>
          <a:bodyPr/>
          <a:lstStyle/>
          <a:p>
            <a:pPr algn="ctr"/>
            <a:r>
              <a:rPr lang="de-DE" sz="3600" dirty="0" smtClean="0"/>
              <a:t>Wer ist geeignet?</a:t>
            </a:r>
            <a:endParaRPr lang="de-DE" sz="3600" dirty="0"/>
          </a:p>
        </p:txBody>
      </p:sp>
      <p:sp>
        <p:nvSpPr>
          <p:cNvPr id="2" name="Textfeld 1"/>
          <p:cNvSpPr txBox="1"/>
          <p:nvPr/>
        </p:nvSpPr>
        <p:spPr>
          <a:xfrm>
            <a:off x="35496" y="263691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Einschlusskriterien</a:t>
            </a:r>
            <a:r>
              <a:rPr lang="de-DE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Gesicherte HSP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Erhaltene Gehfähigkeit (mit Hilfsmitteln) über mindestens 6 min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236275" y="2652300"/>
            <a:ext cx="54726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Ausschlusskriterien: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weitere neurologische Erkrankung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schwerwiegende internistische Erkrankung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Schwangerschaft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BMI &gt; 35 kg/m²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Herzschrittmacher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latin typeface="+mn-lt"/>
              </a:rPr>
              <a:t>Ventrikuloperitonealer</a:t>
            </a:r>
            <a:r>
              <a:rPr lang="de-DE" sz="2000" dirty="0" smtClean="0">
                <a:latin typeface="+mn-lt"/>
              </a:rPr>
              <a:t> Shunt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latin typeface="+mn-lt"/>
              </a:rPr>
              <a:t>Baclofen</a:t>
            </a:r>
            <a:r>
              <a:rPr lang="de-DE" sz="2000" dirty="0" smtClean="0">
                <a:latin typeface="+mn-lt"/>
              </a:rPr>
              <a:t>-Pumpe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Gehfähigkeit &lt; 6 min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93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56B36-247E-442F-81D4-34EFB0B5E5FF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2060848"/>
            <a:ext cx="3672408" cy="4032448"/>
          </a:xfrm>
        </p:spPr>
        <p:txBody>
          <a:bodyPr/>
          <a:lstStyle/>
          <a:p>
            <a:pPr marL="0" indent="0" algn="ctr">
              <a:buNone/>
            </a:pPr>
            <a:r>
              <a:rPr lang="de-DE" sz="2200" dirty="0"/>
              <a:t> </a:t>
            </a:r>
            <a:r>
              <a:rPr lang="de-DE" sz="2500" dirty="0" smtClean="0">
                <a:solidFill>
                  <a:srgbClr val="00B0F0"/>
                </a:solidFill>
              </a:rPr>
              <a:t>Kliniken Schmieder </a:t>
            </a:r>
            <a:r>
              <a:rPr lang="de-DE" sz="2500" dirty="0" err="1" smtClean="0">
                <a:solidFill>
                  <a:srgbClr val="00B0F0"/>
                </a:solidFill>
              </a:rPr>
              <a:t>Allensbach</a:t>
            </a:r>
            <a:r>
              <a:rPr lang="de-DE" sz="2500" dirty="0" smtClean="0">
                <a:solidFill>
                  <a:srgbClr val="00B0F0"/>
                </a:solidFill>
              </a:rPr>
              <a:t> (am Bodensee)</a:t>
            </a:r>
            <a:endParaRPr lang="de-DE" sz="2500" dirty="0">
              <a:solidFill>
                <a:srgbClr val="00B0F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992888" cy="706437"/>
          </a:xfrm>
        </p:spPr>
        <p:txBody>
          <a:bodyPr/>
          <a:lstStyle/>
          <a:p>
            <a:pPr algn="ctr"/>
            <a:r>
              <a:rPr lang="de-DE" sz="3200" dirty="0" smtClean="0"/>
              <a:t>Wo findet es statt?</a:t>
            </a:r>
            <a:endParaRPr lang="de-DE" sz="3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" y="2967913"/>
            <a:ext cx="4683718" cy="298136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653136"/>
            <a:ext cx="4149824" cy="220486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185430"/>
            <a:ext cx="4157714" cy="232369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372200" y="328498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61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56B36-247E-442F-81D4-34EFB0B5E5FF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dirty="0" smtClean="0"/>
              <a:t>Meine Email- Adresse: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 smtClean="0"/>
              <a:t>j.liepert@kliniken-schmieder.de</a:t>
            </a:r>
            <a:endParaRPr lang="de-DE" sz="36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057725"/>
      </p:ext>
    </p:extLst>
  </p:cSld>
  <p:clrMapOvr>
    <a:masterClrMapping/>
  </p:clrMapOvr>
</p:sld>
</file>

<file path=ppt/theme/theme1.xml><?xml version="1.0" encoding="utf-8"?>
<a:theme xmlns:a="http://schemas.openxmlformats.org/drawingml/2006/main" name="lurija_institut_vorlage_lo3 (2)">
  <a:themeElements>
    <a:clrScheme name="lurija_institut_vorlage_lo3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urija_institut_vorlage_lo3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rija_institut_vorlage_lo3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rija_institut_vorlage_lo3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rija_institut_vorlage_lo3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rija_institut_vorlage_lo3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rija_institut_vorlage_lo3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rija_institut_vorlage_lo3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rija_institut_vorlage_lo3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rija_institut_vorlage_lo3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rija_institut_vorlage_lo3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rija_institut_vorlage_lo3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rija_institut_vorlage_lo3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lurija_institut_vorlage_lo3 (2)</Template>
  <TotalTime>0</TotalTime>
  <Words>313</Words>
  <Application>Microsoft Office PowerPoint</Application>
  <PresentationFormat>Bildschirmpräsentation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lurija_institut_vorlage_lo3 (2)</vt:lpstr>
      <vt:lpstr>Wirksamkeit des Exopulse Mollii Suit auf Spastizität und Mobilität bei Patient:innen mit Hereditärer Spinalparalyse </vt:lpstr>
      <vt:lpstr>Der Exopulse Mollii Suit</vt:lpstr>
      <vt:lpstr>Unsere Studie mit dem Exopulse Mollii Suit</vt:lpstr>
      <vt:lpstr>Detaillierter Ablauf</vt:lpstr>
      <vt:lpstr>Wer ist geeignet?</vt:lpstr>
      <vt:lpstr>Wo findet es statt?</vt:lpstr>
      <vt:lpstr>PowerPoint-Präsentation</vt:lpstr>
    </vt:vector>
  </TitlesOfParts>
  <Company>Kliniken Schieder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lfriedrich</dc:creator>
  <cp:lastModifiedBy>Liepert, Joachim</cp:lastModifiedBy>
  <cp:revision>166</cp:revision>
  <dcterms:created xsi:type="dcterms:W3CDTF">2012-09-13T08:29:28Z</dcterms:created>
  <dcterms:modified xsi:type="dcterms:W3CDTF">2025-09-13T09:34:54Z</dcterms:modified>
</cp:coreProperties>
</file>